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337" r:id="rId3"/>
    <p:sldId id="383" r:id="rId4"/>
    <p:sldId id="363" r:id="rId5"/>
    <p:sldId id="384" r:id="rId6"/>
    <p:sldId id="378" r:id="rId7"/>
    <p:sldId id="385" r:id="rId8"/>
    <p:sldId id="386" r:id="rId9"/>
    <p:sldId id="361" r:id="rId10"/>
    <p:sldId id="380" r:id="rId11"/>
    <p:sldId id="382" r:id="rId12"/>
    <p:sldId id="381" r:id="rId13"/>
    <p:sldId id="379" r:id="rId14"/>
    <p:sldId id="391" r:id="rId15"/>
    <p:sldId id="390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6" r:id="rId26"/>
    <p:sldId id="402" r:id="rId27"/>
    <p:sldId id="403" r:id="rId28"/>
    <p:sldId id="404" r:id="rId29"/>
    <p:sldId id="405" r:id="rId30"/>
    <p:sldId id="389" r:id="rId31"/>
    <p:sldId id="388" r:id="rId32"/>
    <p:sldId id="407" r:id="rId33"/>
    <p:sldId id="35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D1CC7-19CB-4D07-938B-A21D214ACE1E}" v="3" dt="2023-05-15T18:29:1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ιώργος Δουλφής" userId="7d0e02f6879c69d8" providerId="Windows Live" clId="Web-{010D1CC7-19CB-4D07-938B-A21D214ACE1E}"/>
    <pc:docChg chg="modSld sldOrd">
      <pc:chgData name="Γιώργος Δουλφής" userId="7d0e02f6879c69d8" providerId="Windows Live" clId="Web-{010D1CC7-19CB-4D07-938B-A21D214ACE1E}" dt="2023-05-15T18:29:10.768" v="1"/>
      <pc:docMkLst>
        <pc:docMk/>
      </pc:docMkLst>
      <pc:sldChg chg="addSp delSp modSp ord">
        <pc:chgData name="Γιώργος Δουλφής" userId="7d0e02f6879c69d8" providerId="Windows Live" clId="Web-{010D1CC7-19CB-4D07-938B-A21D214ACE1E}" dt="2023-05-15T18:29:10.768" v="1"/>
        <pc:sldMkLst>
          <pc:docMk/>
          <pc:sldMk cId="252452233" sldId="387"/>
        </pc:sldMkLst>
        <pc:spChg chg="del">
          <ac:chgData name="Γιώργος Δουλφής" userId="7d0e02f6879c69d8" providerId="Windows Live" clId="Web-{010D1CC7-19CB-4D07-938B-A21D214ACE1E}" dt="2023-05-15T18:29:10.768" v="1"/>
          <ac:spMkLst>
            <pc:docMk/>
            <pc:sldMk cId="252452233" sldId="387"/>
            <ac:spMk id="7" creationId="{91C79819-3F53-405E-AE49-7DB04E2EFF21}"/>
          </ac:spMkLst>
        </pc:spChg>
        <pc:picChg chg="add mod ord">
          <ac:chgData name="Γιώργος Δουλφής" userId="7d0e02f6879c69d8" providerId="Windows Live" clId="Web-{010D1CC7-19CB-4D07-938B-A21D214ACE1E}" dt="2023-05-15T18:29:10.768" v="1"/>
          <ac:picMkLst>
            <pc:docMk/>
            <pc:sldMk cId="252452233" sldId="387"/>
            <ac:picMk id="3" creationId="{ADFBBE8F-DBA1-3BEB-AAC1-95E357E114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5738-5CD5-43B9-85A8-8DFD8D7CC91B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6A878-1A35-49D3-9E26-0260354B8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35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7.jpeg"/><Relationship Id="rId7" Type="http://schemas.openxmlformats.org/officeDocument/2006/relationships/image" Target="../media/image91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 rot="5400000">
            <a:off x="-2460012" y="2951329"/>
            <a:ext cx="6858001" cy="95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212082" y="1919504"/>
            <a:ext cx="8966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>
                <a:latin typeface="Arial Narrow" panose="020B0606020202030204" pitchFamily="34" charset="0"/>
              </a:rPr>
              <a:t>Όμιλος</a:t>
            </a:r>
          </a:p>
          <a:p>
            <a:pPr algn="ctr"/>
            <a:r>
              <a:rPr lang="el-GR" sz="3200" b="1">
                <a:latin typeface="Arial Narrow" panose="020B0606020202030204" pitchFamily="34" charset="0"/>
              </a:rPr>
              <a:t>Ιστορικού Αρχείου</a:t>
            </a:r>
          </a:p>
          <a:p>
            <a:pPr algn="ctr"/>
            <a:r>
              <a:rPr lang="el-GR" sz="3200" b="1">
                <a:latin typeface="Arial Narrow" panose="020B0606020202030204" pitchFamily="34" charset="0"/>
              </a:rPr>
              <a:t>Πειραματικού Σχολείου Πανεπιστημίου Αθηνών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9301" y="3536308"/>
            <a:ext cx="85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>
                <a:latin typeface="Arial Narrow" panose="020B0606020202030204" pitchFamily="34" charset="0"/>
              </a:rPr>
              <a:t>2022-23:Έκτο έτος λειτουργίας</a:t>
            </a:r>
          </a:p>
        </p:txBody>
      </p:sp>
      <p:pic>
        <p:nvPicPr>
          <p:cNvPr id="7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1966" y="4083683"/>
            <a:ext cx="892760" cy="113059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57257">
            <a:off x="9209628" y="-26378"/>
            <a:ext cx="3367758" cy="264730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10985" y="4083683"/>
            <a:ext cx="4067034" cy="262681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28572">
            <a:off x="101460" y="70959"/>
            <a:ext cx="3784505" cy="283837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4655" y="4069660"/>
            <a:ext cx="3539813" cy="26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Εορτασμοσ παγκοσμιασ ημερασ αρχειων</a:t>
            </a:r>
            <a:br>
              <a:rPr lang="el-GR"/>
            </a:br>
            <a:r>
              <a:rPr lang="el-GR"/>
              <a:t>9 ιουνιου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l-GR" sz="2400" i="1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216CFFF-9C32-4D5E-81A0-2BC8952A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273638">
            <a:off x="19136" y="1843987"/>
            <a:ext cx="3915565" cy="599251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B7A6A3B5-E18A-4511-9B89-AC8658D37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87445">
            <a:off x="2743690" y="4348289"/>
            <a:ext cx="4008582" cy="22259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AC4359D5-2933-4A49-8A3B-33C78B7649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27356">
            <a:off x="8246486" y="656973"/>
            <a:ext cx="3726626" cy="610101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5C63A1B9-7E65-4409-B9BD-7240257F7D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26773" y="1241229"/>
            <a:ext cx="4125337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9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l-GR" sz="2400" i="1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7" name="Picture 3" descr="C:\Users\giorg\Downloads\Afiche_Encuentro Chile-Grecia_PAE (3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666" y="123617"/>
            <a:ext cx="4680721" cy="66205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52734">
            <a:off x="5460266" y="2873858"/>
            <a:ext cx="6314764" cy="35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9 - TextBox"/>
          <p:cNvSpPr txBox="1"/>
          <p:nvPr/>
        </p:nvSpPr>
        <p:spPr>
          <a:xfrm>
            <a:off x="6132300" y="177748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/>
              <a:t>Συνεορτασμός </a:t>
            </a:r>
          </a:p>
          <a:p>
            <a:pPr algn="ctr"/>
            <a:r>
              <a:rPr lang="el-GR" sz="2000" b="1"/>
              <a:t>Παγκόσμιας Ημέρας Αρχείων 2021 με τη… Χιλή!</a:t>
            </a:r>
          </a:p>
        </p:txBody>
      </p:sp>
    </p:spTree>
    <p:extLst>
      <p:ext uri="{BB962C8B-B14F-4D97-AF65-F5344CB8AC3E}">
        <p14:creationId xmlns:p14="http://schemas.microsoft.com/office/powerpoint/2010/main" xmlns="" val="35158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l-GR" sz="2400" i="1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C4DB7098-3E9E-496B-B502-31EB0417E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8017" y="40944"/>
            <a:ext cx="9728681" cy="656457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78B1FAD9-B1AF-4D6E-A03D-2A1C77A16F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954301">
            <a:off x="-201780" y="2260447"/>
            <a:ext cx="6575721" cy="4177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Οβάλ 9"/>
          <p:cNvSpPr/>
          <p:nvPr/>
        </p:nvSpPr>
        <p:spPr>
          <a:xfrm>
            <a:off x="2028378" y="198929"/>
            <a:ext cx="2115403" cy="863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/>
          <p:cNvSpPr/>
          <p:nvPr/>
        </p:nvSpPr>
        <p:spPr>
          <a:xfrm rot="20926746">
            <a:off x="102521" y="2480744"/>
            <a:ext cx="3713374" cy="863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89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ΣΥΝΕΡΓΑΖΟΜΕΝΟΙ ΦΟΡΕΙΣ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0E7F6A2-1AA2-4C83-B26C-3F380ADC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Ιστορικό </a:t>
            </a:r>
            <a:r>
              <a:rPr lang="el-GR" sz="2000"/>
              <a:t>Αρχείο Πολιτιστικού Ιδρύματος Ομίλου Πειραιώς</a:t>
            </a:r>
            <a:endParaRPr lang="el-GR" sz="2000" dirty="0"/>
          </a:p>
          <a:p>
            <a:pPr marL="0" indent="0">
              <a:buNone/>
            </a:pPr>
            <a:r>
              <a:rPr lang="el-GR"/>
              <a:t>Γενικά Αρχεία του Κράτους</a:t>
            </a:r>
          </a:p>
          <a:p>
            <a:pPr marL="0" indent="0">
              <a:buNone/>
            </a:pPr>
            <a:r>
              <a:rPr lang="el-GR" sz="2000"/>
              <a:t>Ιστορικό Αρχείο Εθνικού και Καποδιστριακού Πανεπιστημίου Αθηνών</a:t>
            </a:r>
            <a:endParaRPr lang="el-GR" sz="2000" dirty="0"/>
          </a:p>
          <a:p>
            <a:pPr marL="0" indent="0">
              <a:buNone/>
            </a:pPr>
            <a:r>
              <a:rPr lang="el-GR" sz="2000"/>
              <a:t>Μουσείο Παιδείας </a:t>
            </a:r>
            <a:r>
              <a:rPr lang="el-GR"/>
              <a:t>Εθνικού και Καποδιστριακού Πανεπιστημίου Αθηνών</a:t>
            </a:r>
            <a:endParaRPr lang="el-GR" sz="2000" dirty="0"/>
          </a:p>
          <a:p>
            <a:pPr marL="0" indent="0">
              <a:buNone/>
            </a:pPr>
            <a:r>
              <a:rPr lang="el-GR" sz="2000"/>
              <a:t>Πανεπιστήμιο Δυτικής Αττικής </a:t>
            </a:r>
          </a:p>
          <a:p>
            <a:pPr marL="0" indent="0">
              <a:buNone/>
            </a:pPr>
            <a:r>
              <a:rPr lang="el-GR"/>
              <a:t>	</a:t>
            </a:r>
            <a:r>
              <a:rPr lang="el-GR" sz="2000"/>
              <a:t>(Τμήματα Συντήρησης Αρχαιοτήτων και Έργων Τέχνης και </a:t>
            </a:r>
          </a:p>
          <a:p>
            <a:pPr marL="0" indent="0">
              <a:buNone/>
            </a:pPr>
            <a:r>
              <a:rPr lang="el-GR"/>
              <a:t>		  </a:t>
            </a:r>
            <a:r>
              <a:rPr lang="el-GR" sz="2000"/>
              <a:t>Βιβλιοθηκονομίας και Αρχειονομίας)</a:t>
            </a:r>
          </a:p>
          <a:p>
            <a:pPr marL="0" indent="0">
              <a:buNone/>
            </a:pPr>
            <a:r>
              <a:rPr lang="el-GR"/>
              <a:t>Διιδρυματικό Μεταπτυχιακό Πρόγραμμα Μουσειολογίας</a:t>
            </a:r>
            <a:r>
              <a:rPr lang="el-GR" sz="2000"/>
              <a:t> </a:t>
            </a:r>
          </a:p>
          <a:p>
            <a:pPr marL="0" indent="0">
              <a:buNone/>
            </a:pPr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Περιφερειακό Κέντρο Εκπαιδευτικού Σχεδιασμού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 rot="20655362">
            <a:off x="8591455" y="4606951"/>
            <a:ext cx="335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Και </a:t>
            </a:r>
            <a:r>
              <a:rPr lang="el-GR" smtClean="0"/>
              <a:t>οι συνεργαζόμενοι</a:t>
            </a:r>
            <a:r>
              <a:rPr lang="el-GR"/>
              <a:t>… </a:t>
            </a:r>
            <a:r>
              <a:rPr lang="el-GR" smtClean="0"/>
              <a:t>καθηγητές μας!!! </a:t>
            </a:r>
          </a:p>
          <a:p>
            <a:r>
              <a:rPr lang="el-GR" smtClean="0"/>
              <a:t>Ευχαριστούμε </a:t>
            </a:r>
            <a:r>
              <a:rPr lang="el-GR"/>
              <a:t>πολύ!</a:t>
            </a:r>
          </a:p>
        </p:txBody>
      </p:sp>
    </p:spTree>
    <p:extLst>
      <p:ext uri="{BB962C8B-B14F-4D97-AF65-F5344CB8AC3E}">
        <p14:creationId xmlns:p14="http://schemas.microsoft.com/office/powerpoint/2010/main" xmlns="" val="15616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1531" y="1739962"/>
            <a:ext cx="8643154" cy="1887950"/>
          </a:xfrm>
        </p:spPr>
        <p:txBody>
          <a:bodyPr/>
          <a:lstStyle/>
          <a:p>
            <a:r>
              <a:rPr lang="el-GR"/>
              <a:t>2022-23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800" b="1" i="1"/>
              <a:t>Ο φετινός μας </a:t>
            </a:r>
          </a:p>
          <a:p>
            <a:r>
              <a:rPr lang="el-GR" sz="2800" b="1" i="1"/>
              <a:t>Όμιλος!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0700A64-79B0-4B50-88FB-C3825687F78B}"/>
              </a:ext>
            </a:extLst>
          </p:cNvPr>
          <p:cNvSpPr txBox="1">
            <a:spLocks/>
          </p:cNvSpPr>
          <p:nvPr/>
        </p:nvSpPr>
        <p:spPr>
          <a:xfrm>
            <a:off x="4214813" y="997479"/>
            <a:ext cx="4499774" cy="6296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 u="sng"/>
              <a:t>Γυμνάσιο</a:t>
            </a:r>
            <a:endParaRPr lang="el-GR" sz="20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/>
              <a:t>Ηλέκτρα Γιακαλή, Α΄ Γυμν.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/>
              <a:t>Ελένη Κλιάφα,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/>
              <a:t>Γιώργος Καραγιώργος,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Γιώργος Μπούρης,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Μάριος Ντέτσικας,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Νικόλας Μητρόπουλος,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Δημήτρης Νταλάκας,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Χριστίνα Σπυρέτου,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Αθηνά Αρσένη,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Κωνσταντίνα Ηλιάδη,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Μαρίνα Κυριακοπούλου,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Αλεξάνδρα Παλιούρα,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Σμαράγδα Πατέλη,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Γιώργος Πατέλης,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000" b="1"/>
              <a:t>Μαρκέλλα Τουρή, Γ΄ Γυμν.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055685" y="98319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u="sng"/>
              <a:t>Λύκειο</a:t>
            </a:r>
          </a:p>
          <a:p>
            <a:r>
              <a:rPr lang="el-GR" sz="2000" b="1"/>
              <a:t>Μιλένα Μουντράκη, Α΄ Λυκ.</a:t>
            </a:r>
          </a:p>
          <a:p>
            <a:r>
              <a:rPr lang="el-GR" sz="2000" b="1"/>
              <a:t>Μυρτώ Μπεράτη, Α΄ Λυκ.</a:t>
            </a:r>
          </a:p>
          <a:p>
            <a:r>
              <a:rPr lang="el-GR" sz="2000" b="1"/>
              <a:t>Οδυσσέας Ρενιέρης, Α΄ Λυκ.</a:t>
            </a:r>
          </a:p>
          <a:p>
            <a:r>
              <a:rPr lang="el-GR" sz="2000" b="1"/>
              <a:t>Ιωάννα Βάσιλα, Β΄ Λυκ.</a:t>
            </a:r>
          </a:p>
          <a:p>
            <a:r>
              <a:rPr lang="el-GR" sz="2000" b="1"/>
              <a:t>Μάξιμος Μπουτσιούκος, Β΄ Λυκ.</a:t>
            </a:r>
          </a:p>
          <a:p>
            <a:r>
              <a:rPr lang="el-GR" sz="2000" b="1"/>
              <a:t>Μιχαέλα Κουτσοπούλου, Β΄ Λυκ.</a:t>
            </a:r>
          </a:p>
          <a:p>
            <a:r>
              <a:rPr lang="el-GR" sz="2000" b="1"/>
              <a:t>Δανάη Συρίγου, Β΄ Λυκ.</a:t>
            </a:r>
          </a:p>
          <a:p>
            <a:r>
              <a:rPr lang="el-GR" sz="2000" b="1"/>
              <a:t>Μυρτώ Συρίγου, Β΄ Λυκ.</a:t>
            </a:r>
          </a:p>
          <a:p>
            <a:r>
              <a:rPr lang="el-GR" sz="2000" b="1"/>
              <a:t>Χριστίνα Τσανγκ, Β΄ Λυκ.</a:t>
            </a:r>
            <a:endParaRPr lang="en-US" sz="2000" b="1"/>
          </a:p>
          <a:p>
            <a:r>
              <a:rPr lang="el-GR" sz="2000" b="1"/>
              <a:t>Ξενοφώντας Πατσούρης, Β΄ Λυκ.</a:t>
            </a:r>
          </a:p>
          <a:p>
            <a:r>
              <a:rPr lang="el-GR" sz="2000" b="1"/>
              <a:t>Άρης Θεοφιλόπουλος, Γ΄ Λυκ.</a:t>
            </a:r>
          </a:p>
        </p:txBody>
      </p:sp>
    </p:spTree>
    <p:extLst>
      <p:ext uri="{BB962C8B-B14F-4D97-AF65-F5344CB8AC3E}">
        <p14:creationId xmlns:p14="http://schemas.microsoft.com/office/powerpoint/2010/main" xmlns="" val="2836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42183">
            <a:off x="-260318" y="-703582"/>
            <a:ext cx="7182024" cy="4039040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62453">
            <a:off x="53196" y="3075471"/>
            <a:ext cx="6832105" cy="38422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1932" y="2378644"/>
            <a:ext cx="5666295" cy="4249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6311" y="2034164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  <p:sp>
        <p:nvSpPr>
          <p:cNvPr id="10" name="TextBox 9"/>
          <p:cNvSpPr txBox="1"/>
          <p:nvPr/>
        </p:nvSpPr>
        <p:spPr>
          <a:xfrm>
            <a:off x="8559450" y="427534"/>
            <a:ext cx="350769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Η θητεία του Διευθυντή Χρήστου Κεραμάρη</a:t>
            </a:r>
          </a:p>
          <a:p>
            <a:pPr algn="ctr"/>
            <a:r>
              <a:rPr lang="el-GR" sz="1400" smtClean="0"/>
              <a:t>Ηλέκτρα </a:t>
            </a:r>
            <a:r>
              <a:rPr lang="el-GR" sz="1400"/>
              <a:t>Γιακαλή, Α΄ Γυμν. </a:t>
            </a:r>
          </a:p>
          <a:p>
            <a:pPr algn="ctr"/>
            <a:r>
              <a:rPr lang="el-GR" sz="1400"/>
              <a:t>Ελένη Κλιάφα, Α΄ Γυμν.</a:t>
            </a:r>
          </a:p>
          <a:p>
            <a:pPr algn="ctr"/>
            <a:r>
              <a:rPr lang="el-GR" sz="1400"/>
              <a:t>Γιώργος Καραγιώργος, Α΄ Γυμν.</a:t>
            </a:r>
          </a:p>
          <a:p>
            <a:pPr algn="ctr"/>
            <a:r>
              <a:rPr lang="el-GR" sz="1400"/>
              <a:t>Γιώργος Μπούρης, Α΄ Γυμν.</a:t>
            </a:r>
          </a:p>
          <a:p>
            <a:pPr algn="ctr"/>
            <a:r>
              <a:rPr lang="el-GR" sz="1400"/>
              <a:t>Μάριος Ντέτσικας, Α΄ Γυμν.</a:t>
            </a:r>
          </a:p>
        </p:txBody>
      </p:sp>
    </p:spTree>
    <p:extLst>
      <p:ext uri="{BB962C8B-B14F-4D97-AF65-F5344CB8AC3E}">
        <p14:creationId xmlns:p14="http://schemas.microsoft.com/office/powerpoint/2010/main" xmlns="" val="23262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" descr="C:\Users\Giorgos\Desktop\ΠΣΠΑ ΚΑΤΟΧΗ\ΠΡΟΣΟΧΗΗΗΗΗΗΗΗ ADDENDA\PTDC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073" y="1430654"/>
            <a:ext cx="4210468" cy="2714644"/>
          </a:xfrm>
          <a:prstGeom prst="rect">
            <a:avLst/>
          </a:prstGeom>
          <a:noFill/>
        </p:spPr>
      </p:pic>
      <p:pic>
        <p:nvPicPr>
          <p:cNvPr id="9" name="Picture 3" descr="C:\Users\Giorgos\Desktop\ΠΣΠΑ ΚΑΤΟΧΗ\ΠΡΟΣΟΧΗΗΗΗΗΗΗΗ ADDENDA\PTDC04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5389526" y="926738"/>
            <a:ext cx="3707027" cy="6858000"/>
          </a:xfrm>
          <a:prstGeom prst="rect">
            <a:avLst/>
          </a:prstGeom>
          <a:noFill/>
        </p:spPr>
      </p:pic>
      <p:pic>
        <p:nvPicPr>
          <p:cNvPr id="10" name="Picture 4" descr="C:\Users\Giorgos\Desktop\ΠΣΠΑ ΚΑΤΟΧΗ\ΠΡΟΣΟΧΗΗΗΗΗΗΗΗ ADDENDA\PTDC04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4335" y="648750"/>
            <a:ext cx="7801030" cy="928694"/>
          </a:xfrm>
          <a:prstGeom prst="rect">
            <a:avLst/>
          </a:prstGeom>
          <a:noFill/>
        </p:spPr>
      </p:pic>
      <p:pic>
        <p:nvPicPr>
          <p:cNvPr id="11" name="Picture 5" descr="C:\Users\Giorgos\Desktop\ΠΣΠΑ ΚΑΤΟΧΗ\ΠΡΟΣΟΧΗΗΗΗΗΗΗΗ ADDENDA\PTDC04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9923" y="1644968"/>
            <a:ext cx="7099151" cy="1071570"/>
          </a:xfrm>
          <a:prstGeom prst="rect">
            <a:avLst/>
          </a:prstGeom>
          <a:noFill/>
        </p:spPr>
      </p:pic>
      <p:pic>
        <p:nvPicPr>
          <p:cNvPr id="12" name="Picture 6" descr="C:\Users\Giorgos\Desktop\ΠΣΠΑ ΚΑΤΟΧΗ\ΠΡΟΣΟΧΗΗΗΗΗΗΗΗ ADDENDA\PTDC04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3974" y="3859546"/>
            <a:ext cx="8631391" cy="18573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6341" y="5239841"/>
            <a:ext cx="350769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Εργαστηριακά Όργανα</a:t>
            </a:r>
          </a:p>
          <a:p>
            <a:pPr algn="ctr"/>
            <a:r>
              <a:rPr lang="el-GR" sz="1400"/>
              <a:t>Νικόλας Μητρόπουλος, Β΄ Γυμν</a:t>
            </a:r>
            <a:r>
              <a:rPr lang="el-GR" sz="1400" smtClean="0"/>
              <a:t>.</a:t>
            </a:r>
          </a:p>
          <a:p>
            <a:pPr algn="ctr"/>
            <a:r>
              <a:rPr lang="el-GR" sz="1400" smtClean="0"/>
              <a:t>Δημήτρης Νταλάκας, Β΄ Γυμν.</a:t>
            </a:r>
          </a:p>
          <a:p>
            <a:pPr algn="ctr"/>
            <a:r>
              <a:rPr lang="el-GR" sz="1400" smtClean="0"/>
              <a:t>Χριστίνα Σπυρέτου, Β΄ Γυμν.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928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522531">
            <a:off x="-767443" y="-108832"/>
            <a:ext cx="4724593" cy="3545678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1816">
            <a:off x="5579839" y="4380245"/>
            <a:ext cx="4610039" cy="345970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8196" y="-65847"/>
            <a:ext cx="4610039" cy="345970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5493" y="1754187"/>
            <a:ext cx="4610038" cy="3459707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526" y="3299313"/>
            <a:ext cx="4618851" cy="34641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1178" y="3574219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  <p:sp>
        <p:nvSpPr>
          <p:cNvPr id="13" name="TextBox 12"/>
          <p:cNvSpPr txBox="1"/>
          <p:nvPr/>
        </p:nvSpPr>
        <p:spPr>
          <a:xfrm>
            <a:off x="8621268" y="446045"/>
            <a:ext cx="350769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Παρθεναγωγεία Υπόδουλου Ελληνισμού</a:t>
            </a:r>
          </a:p>
          <a:p>
            <a:pPr algn="ctr"/>
            <a:r>
              <a:rPr lang="el-GR" sz="1400" smtClean="0"/>
              <a:t>Αθηνά Αρσένη, Γ΄ Γυμν.</a:t>
            </a:r>
          </a:p>
          <a:p>
            <a:pPr algn="ctr"/>
            <a:r>
              <a:rPr lang="el-GR" sz="1400" smtClean="0"/>
              <a:t>Μιλένα Μουντράκη, Α΄ Λυκ.</a:t>
            </a:r>
          </a:p>
          <a:p>
            <a:pPr algn="ctr"/>
            <a:r>
              <a:rPr lang="el-GR" sz="1400" smtClean="0"/>
              <a:t>Μυρτώ Μπεράτη, Α΄ Λυκ.</a:t>
            </a:r>
          </a:p>
          <a:p>
            <a:pPr algn="ctr"/>
            <a:r>
              <a:rPr lang="el-GR" sz="1400" smtClean="0"/>
              <a:t>Μαρίνα Κυριακοπούλου, Γ΄ Γυμν,</a:t>
            </a:r>
          </a:p>
          <a:p>
            <a:pPr algn="ctr"/>
            <a:r>
              <a:rPr lang="el-GR" sz="1400" smtClean="0"/>
              <a:t>Άρης Θεοφιλόπουλος, Γ΄ Λυκ.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3874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0589" y="2930324"/>
            <a:ext cx="6744838" cy="3793972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904954">
            <a:off x="7714160" y="1172760"/>
            <a:ext cx="4846760" cy="363507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43144">
            <a:off x="-106327" y="-77598"/>
            <a:ext cx="6005015" cy="3377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919098">
            <a:off x="9099031" y="924495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</p:spTree>
    <p:extLst>
      <p:ext uri="{BB962C8B-B14F-4D97-AF65-F5344CB8AC3E}">
        <p14:creationId xmlns:p14="http://schemas.microsoft.com/office/powerpoint/2010/main" xmlns="" val="37096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5"/>
          <a:stretch/>
        </p:blipFill>
        <p:spPr>
          <a:xfrm>
            <a:off x="40944" y="46248"/>
            <a:ext cx="8271690" cy="41489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9"/>
          <a:stretch/>
        </p:blipFill>
        <p:spPr>
          <a:xfrm>
            <a:off x="3753133" y="2512782"/>
            <a:ext cx="8343331" cy="42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Hall of fame!</a:t>
            </a:r>
            <a:r>
              <a:rPr lang="el-GR"/>
              <a:t/>
            </a:r>
            <a:br>
              <a:rPr lang="el-GR"/>
            </a:br>
            <a:r>
              <a:rPr lang="el-GR"/>
              <a:t>Οι μαθητριεσ και οι μαθητεσ του ομιλου μας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815C49E-FDF3-4635-9F62-BB7441D4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1825624"/>
            <a:ext cx="3410243" cy="48283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2017-18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Μαρία </a:t>
            </a:r>
            <a:r>
              <a:rPr lang="el-GR" sz="1200" dirty="0" err="1"/>
              <a:t>Δεμαρία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Γιάννης Πανταζής,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Σάββας Πανταζής,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Κώστας Ιωαννίδης,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Γιώργος Γιαννόπουλος,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Νίκος Καραθανάσης,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Μηνάς Γαλανός,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Γιάννης </a:t>
            </a:r>
            <a:r>
              <a:rPr lang="el-GR" sz="1200" dirty="0" err="1"/>
              <a:t>Αρβανιτάκος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Αλέξανδρος Γεωργακόπουλος,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Αγνή </a:t>
            </a:r>
            <a:r>
              <a:rPr lang="el-GR" sz="1200" dirty="0" err="1"/>
              <a:t>Λεοντοπούλου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Γεωργία Κρητικού,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Σαπφώ </a:t>
            </a:r>
            <a:r>
              <a:rPr lang="el-GR" sz="1200" dirty="0" err="1"/>
              <a:t>Κλειδή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Βάιος  </a:t>
            </a:r>
            <a:r>
              <a:rPr lang="el-GR" sz="1200" dirty="0" err="1"/>
              <a:t>Αρβανιτάκος</a:t>
            </a:r>
            <a:r>
              <a:rPr lang="el-GR" sz="1200" dirty="0"/>
              <a:t>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Θανάσης </a:t>
            </a:r>
            <a:r>
              <a:rPr lang="el-GR" sz="1200" dirty="0" err="1"/>
              <a:t>Μελιγός</a:t>
            </a:r>
            <a:r>
              <a:rPr lang="el-GR" sz="1200" dirty="0"/>
              <a:t>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Μιχάλης Παπανικολάου, Β΄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 err="1"/>
              <a:t>Νικολία</a:t>
            </a:r>
            <a:r>
              <a:rPr lang="el-GR" sz="1200" dirty="0"/>
              <a:t> Αναγνωστοπούλου, Γ΄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Γιώργος </a:t>
            </a:r>
            <a:r>
              <a:rPr lang="el-GR" sz="1200" dirty="0" err="1"/>
              <a:t>Μισκής</a:t>
            </a:r>
            <a:r>
              <a:rPr lang="el-GR" sz="1200" dirty="0"/>
              <a:t>, Γ΄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11BFFA-4008-4D81-82BB-F38143570E9E}"/>
              </a:ext>
            </a:extLst>
          </p:cNvPr>
          <p:cNvSpPr txBox="1">
            <a:spLocks/>
          </p:cNvSpPr>
          <p:nvPr/>
        </p:nvSpPr>
        <p:spPr>
          <a:xfrm>
            <a:off x="2713765" y="1853754"/>
            <a:ext cx="2960076" cy="482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2018-19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Άρης </a:t>
            </a:r>
            <a:r>
              <a:rPr lang="el-GR" sz="1200" dirty="0" err="1"/>
              <a:t>Θεοφιλόπουλος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Κώστας </a:t>
            </a:r>
            <a:r>
              <a:rPr lang="el-GR" sz="1200" dirty="0" err="1"/>
              <a:t>Φωτέας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Βαλεντίνα Ντόρος,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Ανδρέας </a:t>
            </a:r>
            <a:r>
              <a:rPr lang="el-GR" sz="1200" dirty="0" err="1"/>
              <a:t>Κοντονίκας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 err="1"/>
              <a:t>Βάλια</a:t>
            </a:r>
            <a:r>
              <a:rPr lang="el-GR" sz="1200" dirty="0"/>
              <a:t> Ιωάννου,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Λευτέρης Γαβαλάς,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Γιάννης Πανταζής,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Σάββας Πανταζής,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Μαρία </a:t>
            </a:r>
            <a:r>
              <a:rPr lang="el-GR" sz="1200" dirty="0" err="1"/>
              <a:t>Δεμαρία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Γιάννης </a:t>
            </a:r>
            <a:r>
              <a:rPr lang="el-GR" sz="1200" dirty="0" err="1"/>
              <a:t>Πουλιάνος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Αγνή </a:t>
            </a:r>
            <a:r>
              <a:rPr lang="el-GR" sz="1200" dirty="0" err="1"/>
              <a:t>Λεοντοπούλου</a:t>
            </a:r>
            <a:r>
              <a:rPr lang="el-GR" sz="1200" dirty="0"/>
              <a:t>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Νίκος Καραθανάσης,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Ανδροκλής </a:t>
            </a:r>
            <a:r>
              <a:rPr lang="el-GR" sz="1200" dirty="0" err="1"/>
              <a:t>Ρενιέρης</a:t>
            </a:r>
            <a:r>
              <a:rPr lang="el-GR" sz="1200" dirty="0"/>
              <a:t>, Β΄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Μιχάλης Παπανικολάου, Γ΄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2EB35A0-145C-42FD-9ADF-BBAC011B9538}"/>
              </a:ext>
            </a:extLst>
          </p:cNvPr>
          <p:cNvSpPr txBox="1">
            <a:spLocks/>
          </p:cNvSpPr>
          <p:nvPr/>
        </p:nvSpPr>
        <p:spPr>
          <a:xfrm>
            <a:off x="4900710" y="1853754"/>
            <a:ext cx="3072029" cy="482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2019-20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Οδυσσέας </a:t>
            </a:r>
            <a:r>
              <a:rPr lang="el-GR" sz="1200" dirty="0" err="1"/>
              <a:t>Ρενιέρης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Μιλένα </a:t>
            </a:r>
            <a:r>
              <a:rPr lang="el-GR" sz="1200" dirty="0" err="1"/>
              <a:t>Μουντράκη</a:t>
            </a:r>
            <a:r>
              <a:rPr lang="el-GR" sz="1200" dirty="0"/>
              <a:t>, Α΄ Γυμν.</a:t>
            </a:r>
            <a:endParaRPr lang="en-US" sz="12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Ιουλία </a:t>
            </a:r>
            <a:r>
              <a:rPr lang="el-GR" sz="1200" dirty="0" err="1"/>
              <a:t>Μπαρτζέλα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Μιχαέλα </a:t>
            </a:r>
            <a:r>
              <a:rPr lang="el-GR" sz="1200" dirty="0" err="1"/>
              <a:t>Κουτσοπούλου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Καλλιόπη </a:t>
            </a:r>
            <a:r>
              <a:rPr lang="el-GR" sz="1200" dirty="0" err="1"/>
              <a:t>Μπουζάνη</a:t>
            </a:r>
            <a:r>
              <a:rPr lang="el-GR" sz="1200" dirty="0"/>
              <a:t>, Β΄ Γυμν.</a:t>
            </a:r>
            <a:endParaRPr lang="en-US" sz="12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Ελένη </a:t>
            </a:r>
            <a:r>
              <a:rPr lang="el-GR" sz="1200" dirty="0" err="1"/>
              <a:t>Ζομπανάκη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 err="1"/>
              <a:t>Ζέττα</a:t>
            </a:r>
            <a:r>
              <a:rPr lang="el-GR" sz="1200" dirty="0"/>
              <a:t> Κορωναίου,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Άρης </a:t>
            </a:r>
            <a:r>
              <a:rPr lang="el-GR" sz="1200" dirty="0" err="1"/>
              <a:t>Θεοφιλόπουλος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Κώστας </a:t>
            </a:r>
            <a:r>
              <a:rPr lang="el-GR" sz="1200" dirty="0" err="1"/>
              <a:t>Φωτέας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Βαλεντίνα Ντόρος,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Ανδρέας </a:t>
            </a:r>
            <a:r>
              <a:rPr lang="el-GR" sz="1200" dirty="0" err="1"/>
              <a:t>Κοντονίκας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 err="1"/>
              <a:t>Βάλια</a:t>
            </a:r>
            <a:r>
              <a:rPr lang="el-GR" sz="1200" dirty="0"/>
              <a:t> Ιωάννου,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Αχιλλέας Ιωσήφ,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Μαρία </a:t>
            </a:r>
            <a:r>
              <a:rPr lang="el-GR" sz="1200" dirty="0" err="1"/>
              <a:t>Δεμαρία</a:t>
            </a:r>
            <a:r>
              <a:rPr lang="el-GR" sz="1200" dirty="0"/>
              <a:t>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Λευτέρης Γαβαλάς,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0700A64-79B0-4B50-88FB-C3825687F78B}"/>
              </a:ext>
            </a:extLst>
          </p:cNvPr>
          <p:cNvSpPr txBox="1">
            <a:spLocks/>
          </p:cNvSpPr>
          <p:nvPr/>
        </p:nvSpPr>
        <p:spPr>
          <a:xfrm>
            <a:off x="7035998" y="1825623"/>
            <a:ext cx="2503788" cy="482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2020-21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Μαρίνα Κυριακοπούλου,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Ραφαήλ Καραγκούνης,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Νίκος </a:t>
            </a:r>
            <a:r>
              <a:rPr lang="el-GR" sz="1200" dirty="0" err="1"/>
              <a:t>Καρακασίδης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Αθηνά Αρσένη,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Λευτέρης Παπαδάκης,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Αλίνα </a:t>
            </a:r>
            <a:r>
              <a:rPr lang="el-GR" sz="1200" dirty="0" err="1"/>
              <a:t>Πιστιόλη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Μαρκέλλα </a:t>
            </a:r>
            <a:r>
              <a:rPr lang="el-GR" sz="1200" dirty="0" err="1"/>
              <a:t>Τουρή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Αμαλία </a:t>
            </a:r>
            <a:r>
              <a:rPr lang="el-GR" sz="1200" dirty="0" err="1"/>
              <a:t>Τσεντσερή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Γιώργος </a:t>
            </a:r>
            <a:r>
              <a:rPr lang="el-GR" sz="1200" dirty="0" err="1"/>
              <a:t>Πατέλης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Σμαράγδα </a:t>
            </a:r>
            <a:r>
              <a:rPr lang="el-GR" sz="1200" dirty="0" err="1"/>
              <a:t>Πατέλη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Βαρβάρα Χαραλαμπίδου,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Μελίνα </a:t>
            </a:r>
            <a:r>
              <a:rPr lang="el-GR" sz="1200" dirty="0" err="1"/>
              <a:t>Σταυριανάκη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Λίζα </a:t>
            </a:r>
            <a:r>
              <a:rPr lang="el-GR" sz="1200" dirty="0" err="1"/>
              <a:t>Στούφη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Χρήστος Παπαβασιλείου,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Γιώργος </a:t>
            </a:r>
            <a:r>
              <a:rPr lang="el-GR" sz="1200" dirty="0" err="1"/>
              <a:t>Τζούφης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Μάνος </a:t>
            </a:r>
            <a:r>
              <a:rPr lang="el-GR" sz="1200" dirty="0" err="1"/>
              <a:t>Ταραζής</a:t>
            </a:r>
            <a:r>
              <a:rPr lang="el-GR" sz="1200" dirty="0"/>
              <a:t>, Α΄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Οδυσσέας </a:t>
            </a:r>
            <a:r>
              <a:rPr lang="el-GR" sz="1200" dirty="0" err="1"/>
              <a:t>Ρενιέρης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Μιλένα </a:t>
            </a:r>
            <a:r>
              <a:rPr lang="el-GR" sz="1200" dirty="0" err="1"/>
              <a:t>Μουντράκη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Μυρτώ </a:t>
            </a:r>
            <a:r>
              <a:rPr lang="el-GR" sz="1200" dirty="0" err="1"/>
              <a:t>Μπεράτη</a:t>
            </a:r>
            <a:r>
              <a:rPr lang="el-GR" sz="1200" dirty="0"/>
              <a:t>, Β΄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Μιχαέλα </a:t>
            </a:r>
            <a:r>
              <a:rPr lang="el-GR" sz="1200" dirty="0" err="1"/>
              <a:t>Κουτσοπούλου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Καλλιόπη </a:t>
            </a:r>
            <a:r>
              <a:rPr lang="el-GR" sz="1200" dirty="0" err="1"/>
              <a:t>Μπουζάνη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Ελένη </a:t>
            </a:r>
            <a:r>
              <a:rPr lang="el-GR" sz="1200" dirty="0" err="1"/>
              <a:t>Ζομπανάκη</a:t>
            </a:r>
            <a:r>
              <a:rPr lang="el-GR" sz="1200" dirty="0"/>
              <a:t>, Γ΄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 err="1"/>
              <a:t>Ζέττα</a:t>
            </a:r>
            <a:r>
              <a:rPr lang="el-GR" sz="1200" dirty="0"/>
              <a:t> Κορωναίου,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/>
              <a:t>Αθανάσιος </a:t>
            </a:r>
            <a:r>
              <a:rPr lang="el-GR" sz="1200" dirty="0" err="1"/>
              <a:t>Κριτσόβας</a:t>
            </a:r>
            <a:r>
              <a:rPr lang="el-GR" sz="1200" dirty="0"/>
              <a:t>, Γ΄ Γυμν.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Άρης </a:t>
            </a:r>
            <a:r>
              <a:rPr lang="el-GR" sz="1200" dirty="0" err="1"/>
              <a:t>Θεοφιλόπουλος</a:t>
            </a:r>
            <a:r>
              <a:rPr lang="el-GR" sz="1200" dirty="0"/>
              <a:t>, </a:t>
            </a:r>
            <a:r>
              <a:rPr lang="el-GR" sz="1200" dirty="0" err="1"/>
              <a:t>Α΄Λυκ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Κώστας </a:t>
            </a:r>
            <a:r>
              <a:rPr lang="el-GR" sz="1200" dirty="0" err="1"/>
              <a:t>Φωτέας</a:t>
            </a:r>
            <a:r>
              <a:rPr lang="el-GR" sz="1200" dirty="0"/>
              <a:t>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Βαλεντίνα Ντόρος,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Ανδρέας </a:t>
            </a:r>
            <a:r>
              <a:rPr lang="el-GR" sz="1200" dirty="0" err="1"/>
              <a:t>Κοντονίκας</a:t>
            </a:r>
            <a:r>
              <a:rPr lang="el-GR" sz="1200" dirty="0"/>
              <a:t>, </a:t>
            </a:r>
            <a:r>
              <a:rPr lang="el-GR" sz="1200" dirty="0" err="1"/>
              <a:t>Α΄Λυκ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/>
              <a:t>Αχιλλέας Ιωσήφ,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200" dirty="0" err="1"/>
              <a:t>Βάλια</a:t>
            </a:r>
            <a:r>
              <a:rPr lang="el-GR" sz="1200" dirty="0"/>
              <a:t> Ιωάννου, Α΄ </a:t>
            </a:r>
            <a:r>
              <a:rPr lang="el-GR" sz="1200" dirty="0" err="1"/>
              <a:t>Λυκ</a:t>
            </a:r>
            <a:r>
              <a:rPr lang="el-GR" sz="120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0700A64-79B0-4B50-88FB-C3825687F78B}"/>
              </a:ext>
            </a:extLst>
          </p:cNvPr>
          <p:cNvSpPr txBox="1">
            <a:spLocks/>
          </p:cNvSpPr>
          <p:nvPr/>
        </p:nvSpPr>
        <p:spPr>
          <a:xfrm>
            <a:off x="9539786" y="1825623"/>
            <a:ext cx="2503788" cy="482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050"/>
              <a:t>2021-22</a:t>
            </a:r>
            <a:endParaRPr lang="el-GR" sz="1050" dirty="0"/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Λήδα Παπαδοπούλου,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Νικόλας Μητρόπουλος,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Αργυρώ Σάρδη,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 smtClean="0"/>
              <a:t>Ιλιάνα Τσομπάι,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 smtClean="0"/>
              <a:t>Γιώργος </a:t>
            </a:r>
            <a:r>
              <a:rPr lang="el-GR" sz="1050"/>
              <a:t>Κυριαζής,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Δημήτρης Γεωργόπουλος, Α΄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Εμμανουήλ Αμίρης,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Αθηνά Αρσένη,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Χριστίνα Δημητροπούλου,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Αγάπη Ηλιάδη,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Κωνσταντίνα Ηλιάδη,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Ραφαήλ Καραγκούνης,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Ήρια Κοντογιάννη,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Μαρίνα Κυριακοπούλου,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Μαρίσια Λαζαρίδου,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Ελεάννα Λουκοπούλου,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Αμαλία Τσεντζερή,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Δέσποινα Τσιτσιβού,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Αλεξάνδρα Παλιούρα,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Σμαράγδα Πατέλη,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Γιώργος Πατέλης,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Λίζα Στούφη,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Βαγγέλης Στούφης, Β΄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Μιλένα Μουντράκη,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Μυρτώ Μπεράτη,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Οδυσσέας Ρενιέρης, Γ΄ Γυμν.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Δανάη Συρίγου, Α΄ Λυκ.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Μυρτώ Συρίγου, Α΄ Λυκ.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Χριστίνα Τσανγκ, Α΄ Λυκ.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Ιωάννα Βάσιλα, Α΄ Λυκ.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Ξενοφώντας Πατσούρης, Α΄ Λυκ.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Μιχαέλα Κουτσοπούλου, Α΄ Λυκ</a:t>
            </a:r>
            <a:r>
              <a:rPr lang="el-GR" sz="105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50" smtClean="0"/>
              <a:t>Ζέττα Κορωναίου, Α΄ Λυκ.</a:t>
            </a:r>
            <a:endParaRPr lang="el-GR" sz="1050"/>
          </a:p>
          <a:p>
            <a:pPr marL="0" indent="0">
              <a:spcBef>
                <a:spcPts val="0"/>
              </a:spcBef>
              <a:buNone/>
            </a:pPr>
            <a:r>
              <a:rPr lang="el-GR" sz="1050"/>
              <a:t>Άρης Θεοφιλόπουλος, Β΄ Λυκ.</a:t>
            </a:r>
          </a:p>
        </p:txBody>
      </p:sp>
    </p:spTree>
    <p:extLst>
      <p:ext uri="{BB962C8B-B14F-4D97-AF65-F5344CB8AC3E}">
        <p14:creationId xmlns:p14="http://schemas.microsoft.com/office/powerpoint/2010/main" xmlns="" val="2812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Picture 4" descr="Map&#10;&#10;Description automatically generated">
            <a:extLst>
              <a:ext uri="{FF2B5EF4-FFF2-40B4-BE49-F238E27FC236}">
                <a16:creationId xmlns:a16="http://schemas.microsoft.com/office/drawing/2014/main" xmlns="" id="{62FE7561-FACC-48E3-B5BA-D4F7197E2B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0391" y="1241231"/>
            <a:ext cx="6128634" cy="3323516"/>
          </a:xfrm>
          <a:prstGeom prst="rect">
            <a:avLst/>
          </a:prstGeom>
        </p:spPr>
      </p:pic>
      <p:pic>
        <p:nvPicPr>
          <p:cNvPr id="9" name="Picture 6" descr="Map&#10;&#10;Description automatically generated">
            <a:extLst>
              <a:ext uri="{FF2B5EF4-FFF2-40B4-BE49-F238E27FC236}">
                <a16:creationId xmlns:a16="http://schemas.microsoft.com/office/drawing/2014/main" xmlns="" id="{A29429CE-546C-4332-882B-46BD2A555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50077" y="3719609"/>
            <a:ext cx="2417102" cy="2895263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118F178C-2D3A-4B4B-A928-E6D233EC7059}"/>
              </a:ext>
            </a:extLst>
          </p:cNvPr>
          <p:cNvSpPr txBox="1"/>
          <p:nvPr/>
        </p:nvSpPr>
        <p:spPr>
          <a:xfrm>
            <a:off x="3230391" y="4564747"/>
            <a:ext cx="612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b="1" i="1" dirty="0"/>
              <a:t>Όλες </a:t>
            </a:r>
            <a:r>
              <a:rPr lang="el-GR" sz="1600" b="1" i="1"/>
              <a:t>οι </a:t>
            </a:r>
            <a:r>
              <a:rPr lang="el-GR" sz="1600" b="1" i="1" smtClean="0"/>
              <a:t>διευθύνσεις το 1930. </a:t>
            </a:r>
            <a:r>
              <a:rPr lang="el-GR" sz="1600" b="1" i="1" dirty="0"/>
              <a:t>Πιο απομακρυσμένες αυτές στο Μαρούσι, τη Νίκαια και τη Νέα Σμύρνη. Με την καρδιά σημειώνεται η θέση τού Σχολείου.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8A9B6533-9BC7-45A1-A0B1-3FEC376C6373}"/>
              </a:ext>
            </a:extLst>
          </p:cNvPr>
          <p:cNvSpPr txBox="1"/>
          <p:nvPr/>
        </p:nvSpPr>
        <p:spPr>
          <a:xfrm>
            <a:off x="9550077" y="2642391"/>
            <a:ext cx="241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b="1" i="1" dirty="0"/>
              <a:t>Οι διευθύνσεις </a:t>
            </a:r>
            <a:r>
              <a:rPr lang="el-GR" sz="1600" b="1" i="1"/>
              <a:t>του </a:t>
            </a:r>
            <a:r>
              <a:rPr lang="el-GR" sz="1600" b="1" i="1" smtClean="0"/>
              <a:t>κέντρου το 1930. </a:t>
            </a:r>
            <a:r>
              <a:rPr lang="el-GR" sz="1600" b="1" i="1" dirty="0"/>
              <a:t>Με την καρδιά σημειώνεται η θέση τού Σχολείου.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249713"/>
            <a:ext cx="4626528" cy="3469896"/>
          </a:xfr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118F178C-2D3A-4B4B-A928-E6D233EC7059}"/>
              </a:ext>
            </a:extLst>
          </p:cNvPr>
          <p:cNvSpPr txBox="1"/>
          <p:nvPr/>
        </p:nvSpPr>
        <p:spPr>
          <a:xfrm>
            <a:off x="18270" y="3696365"/>
            <a:ext cx="262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i="1" smtClean="0"/>
              <a:t>Παρουσίαση στη Νάουσα για την ιστορία του Σχολείου και του Ομίλου</a:t>
            </a:r>
            <a:endParaRPr lang="el-GR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51579" y="5267145"/>
            <a:ext cx="3507698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Οι διευθύνσεις των μαθητών του Π.Σ.Π.Α.</a:t>
            </a:r>
          </a:p>
          <a:p>
            <a:pPr algn="ctr"/>
            <a:r>
              <a:rPr lang="el-GR" sz="1400" smtClean="0"/>
              <a:t>Μαρκέλλα Τουρή, Γ΄ Γυμν.</a:t>
            </a:r>
          </a:p>
          <a:p>
            <a:pPr algn="ctr"/>
            <a:r>
              <a:rPr lang="el-GR" sz="1400" smtClean="0"/>
              <a:t>Γιώργος Πατέλης, Γ΄ Γυμν.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28830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8278338" y="1257162"/>
            <a:ext cx="5553032" cy="4647746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47286">
            <a:off x="16909" y="166511"/>
            <a:ext cx="5695787" cy="320388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2741">
            <a:off x="1294388" y="2524104"/>
            <a:ext cx="7397087" cy="416086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4842">
            <a:off x="-519614" y="3131864"/>
            <a:ext cx="6168788" cy="3469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67461" y="1108834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  <p:sp>
        <p:nvSpPr>
          <p:cNvPr id="12" name="TextBox 11"/>
          <p:cNvSpPr txBox="1"/>
          <p:nvPr/>
        </p:nvSpPr>
        <p:spPr>
          <a:xfrm>
            <a:off x="5697315" y="706849"/>
            <a:ext cx="3507698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Η δασκάλα του Π.Σ.Π.Α. Αλεξάνδρα Μάνου και η ψυχολογική έρευνά της</a:t>
            </a:r>
          </a:p>
          <a:p>
            <a:pPr algn="ctr"/>
            <a:r>
              <a:rPr lang="el-GR" sz="1400" smtClean="0"/>
              <a:t>Σμαράγδα Πατέλη, Γ΄ Γυμν.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1411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92845">
            <a:off x="5423002" y="-303459"/>
            <a:ext cx="6668345" cy="3750944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4254">
            <a:off x="5311024" y="3343740"/>
            <a:ext cx="6892302" cy="387692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5694" y="860275"/>
            <a:ext cx="5515664" cy="3866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3083" y="4726904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  <p:sp>
        <p:nvSpPr>
          <p:cNvPr id="11" name="TextBox 10"/>
          <p:cNvSpPr txBox="1"/>
          <p:nvPr/>
        </p:nvSpPr>
        <p:spPr>
          <a:xfrm>
            <a:off x="709683" y="5282200"/>
            <a:ext cx="3507698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Φωνή του Πειραματικού</a:t>
            </a:r>
          </a:p>
          <a:p>
            <a:pPr algn="ctr"/>
            <a:r>
              <a:rPr lang="el-GR" sz="1400" smtClean="0"/>
              <a:t>Αλεξάνδρα Παλιούρα, Γ΄ Γυμν.</a:t>
            </a:r>
          </a:p>
          <a:p>
            <a:pPr algn="ctr"/>
            <a:r>
              <a:rPr lang="el-GR" sz="1400" smtClean="0"/>
              <a:t>Κωνσταντίνα Ηλιάδη, Γ΄ Γυμν.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41299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892408"/>
            <a:ext cx="4569925" cy="2741955"/>
          </a:xfrm>
          <a:prstGeom prst="rect">
            <a:avLst/>
          </a:prstGeo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54869">
            <a:off x="7836620" y="2050567"/>
            <a:ext cx="5099079" cy="4249233"/>
          </a:xfr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290520">
            <a:off x="3121926" y="1543829"/>
            <a:ext cx="5639938" cy="4956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09942" y="534391"/>
            <a:ext cx="350769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Οι επιδόσεις των μαθητών</a:t>
            </a:r>
          </a:p>
          <a:p>
            <a:pPr algn="ctr"/>
            <a:r>
              <a:rPr lang="el-GR" sz="1400" smtClean="0"/>
              <a:t>Οδυσσέας Ρενιέρης, Α΄ Λυκ.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3912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483" y="1057384"/>
            <a:ext cx="4907793" cy="3680845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96687">
            <a:off x="155195" y="4872900"/>
            <a:ext cx="6795541" cy="382249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24777">
            <a:off x="5208483" y="986560"/>
            <a:ext cx="6795541" cy="382249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8391">
            <a:off x="4997988" y="3608008"/>
            <a:ext cx="6795541" cy="3822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688" y="1144470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smtClean="0"/>
              <a:t>Παρουσίαση στη Νάουσα</a:t>
            </a:r>
            <a:endParaRPr lang="el-GR" i="1"/>
          </a:p>
        </p:txBody>
      </p:sp>
      <p:sp>
        <p:nvSpPr>
          <p:cNvPr id="12" name="TextBox 11"/>
          <p:cNvSpPr txBox="1"/>
          <p:nvPr/>
        </p:nvSpPr>
        <p:spPr>
          <a:xfrm>
            <a:off x="5397535" y="513711"/>
            <a:ext cx="3941337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Ημερολόγιο Λεγάκι</a:t>
            </a:r>
          </a:p>
          <a:p>
            <a:pPr algn="ctr"/>
            <a:r>
              <a:rPr lang="el-GR" sz="1400"/>
              <a:t>Δανάη Συρίγου, Β΄ Λυκ.</a:t>
            </a:r>
          </a:p>
          <a:p>
            <a:pPr algn="ctr"/>
            <a:r>
              <a:rPr lang="el-GR" sz="1400"/>
              <a:t>Μυρτώ Συρίγου, Β΄ Λυκ.</a:t>
            </a:r>
          </a:p>
          <a:p>
            <a:pPr algn="ctr"/>
            <a:r>
              <a:rPr lang="el-GR" sz="1400"/>
              <a:t>Χριστίνα Τσανγκ, Β΄ Λυκ.</a:t>
            </a:r>
          </a:p>
          <a:p>
            <a:pPr algn="ctr"/>
            <a:r>
              <a:rPr lang="el-GR" sz="1400"/>
              <a:t>Ξενοφώντας Πατσούρης, Β΄ Λυκ.</a:t>
            </a:r>
          </a:p>
        </p:txBody>
      </p:sp>
    </p:spTree>
    <p:extLst>
      <p:ext uri="{BB962C8B-B14F-4D97-AF65-F5344CB8AC3E}">
        <p14:creationId xmlns:p14="http://schemas.microsoft.com/office/powerpoint/2010/main" xmlns="" val="5042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318033">
            <a:off x="417237" y="2021326"/>
            <a:ext cx="5005135" cy="3591684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343145">
            <a:off x="8553233" y="392811"/>
            <a:ext cx="3535649" cy="61737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55830">
            <a:off x="5664677" y="430749"/>
            <a:ext cx="3695696" cy="6097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296" y="863080"/>
            <a:ext cx="38772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smtClean="0"/>
              <a:t>Τα οικονομικά του Π.Σ.Π.Α. στον Μεσοπόλεμο</a:t>
            </a:r>
          </a:p>
          <a:p>
            <a:pPr algn="ctr"/>
            <a:r>
              <a:rPr lang="el-GR" sz="1400" smtClean="0"/>
              <a:t>Μάξιμος Μπουτσιούκος, Β΄ Λυκ.</a:t>
            </a:r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xmlns="" val="22695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7097"/>
            <a:ext cx="5067868" cy="380090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6769" y="3329806"/>
            <a:ext cx="4614668" cy="346100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8398509" y="3072576"/>
            <a:ext cx="4326198" cy="324464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2490" y="1"/>
            <a:ext cx="6036477" cy="339699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648"/>
            <a:ext cx="4511135" cy="3383351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3048" y="13648"/>
            <a:ext cx="4511998" cy="338400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5552" y="13648"/>
            <a:ext cx="4512000" cy="3384000"/>
          </a:xfrm>
          <a:prstGeom prst="rect">
            <a:avLst/>
          </a:prstGeom>
        </p:spPr>
      </p:pic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" name="Θέση περιεχομένου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1819" y="0"/>
            <a:ext cx="9082793" cy="68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2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E-Twinning</a:t>
            </a:r>
            <a:br>
              <a:rPr lang="en-US" b="1" smtClean="0"/>
            </a:br>
            <a:r>
              <a:rPr lang="el-GR" b="1" smtClean="0"/>
              <a:t>ΣΧΟΛ/ΑΡΧΕΙΟ</a:t>
            </a:r>
            <a:endParaRPr lang="el-GR" b="1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56264">
            <a:off x="-11131" y="4137529"/>
            <a:ext cx="5929818" cy="296490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5202" y="508436"/>
            <a:ext cx="4237532" cy="3381744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27882">
            <a:off x="6038023" y="4082111"/>
            <a:ext cx="6260010" cy="2438795"/>
          </a:xfr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89"/>
          <a:stretch/>
        </p:blipFill>
        <p:spPr>
          <a:xfrm>
            <a:off x="195694" y="705509"/>
            <a:ext cx="4351324" cy="337989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36676" y="1974470"/>
            <a:ext cx="4033079" cy="28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8875" y="804519"/>
            <a:ext cx="9603275" cy="1049235"/>
          </a:xfrm>
        </p:spPr>
        <p:txBody>
          <a:bodyPr/>
          <a:lstStyle/>
          <a:p>
            <a:pPr algn="ctr"/>
            <a:r>
              <a:rPr lang="en-US" b="1" smtClean="0"/>
              <a:t>E-Twinning</a:t>
            </a:r>
            <a:br>
              <a:rPr lang="en-US" b="1" smtClean="0"/>
            </a:br>
            <a:r>
              <a:rPr lang="en-US" b="1" smtClean="0"/>
              <a:t>forum</a:t>
            </a:r>
            <a:endParaRPr lang="el-GR" b="1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89981">
            <a:off x="65226" y="313714"/>
            <a:ext cx="4869115" cy="4760913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72835">
            <a:off x="7692068" y="396350"/>
            <a:ext cx="4690746" cy="485177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5043" y="2511186"/>
            <a:ext cx="4015796" cy="41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08" t="4618" r="36" b="5271"/>
          <a:stretch/>
        </p:blipFill>
        <p:spPr>
          <a:xfrm>
            <a:off x="418532" y="872009"/>
            <a:ext cx="11354936" cy="57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0612">
            <a:off x="7406557" y="3915401"/>
            <a:ext cx="4658370" cy="262033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B17F1165-D31E-3845-DD76-D2513B2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1" b="-358"/>
          <a:stretch/>
        </p:blipFill>
        <p:spPr>
          <a:xfrm>
            <a:off x="1609421" y="818420"/>
            <a:ext cx="4262131" cy="2621973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ED78215C-AD67-028E-ECE3-55E4C35C7D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2647" y="818420"/>
            <a:ext cx="4632207" cy="308813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BA5D3305-EFAF-F791-99F1-9CC2D354F4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390278" y="3604282"/>
            <a:ext cx="3853556" cy="216762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7B750AE0-0AC3-A990-8674-B1A172378A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34852" y="3411653"/>
            <a:ext cx="4847936" cy="32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0809" y="1599169"/>
            <a:ext cx="4451117" cy="3338338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95323">
            <a:off x="7956381" y="-545043"/>
            <a:ext cx="4387527" cy="32906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79500">
            <a:off x="7880068" y="1935945"/>
            <a:ext cx="4540155" cy="340511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853876">
            <a:off x="8345178" y="4022532"/>
            <a:ext cx="3138988" cy="457200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18766"/>
            <a:ext cx="4693110" cy="263987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39883">
            <a:off x="-111308" y="937942"/>
            <a:ext cx="4041801" cy="32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9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5216817" y="1106612"/>
            <a:ext cx="5257085" cy="3942814"/>
          </a:xfrm>
          <a:prstGeom prst="rect">
            <a:avLst/>
          </a:prstGeo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19578">
            <a:off x="7656460" y="3219141"/>
            <a:ext cx="4599233" cy="3449425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705509"/>
            <a:ext cx="5832143" cy="437410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5799" y="4011816"/>
            <a:ext cx="5049672" cy="26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4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471" y="1065711"/>
            <a:ext cx="5866807" cy="4156075"/>
          </a:xfr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3232" y="1060552"/>
            <a:ext cx="5548312" cy="4161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694" y="5221786"/>
            <a:ext cx="5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mtClean="0"/>
              <a:t>1930-31</a:t>
            </a:r>
            <a:endParaRPr lang="el-GR" b="1"/>
          </a:p>
        </p:txBody>
      </p:sp>
      <p:sp>
        <p:nvSpPr>
          <p:cNvPr id="14" name="TextBox 13"/>
          <p:cNvSpPr txBox="1"/>
          <p:nvPr/>
        </p:nvSpPr>
        <p:spPr>
          <a:xfrm>
            <a:off x="6353232" y="5221786"/>
            <a:ext cx="587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mtClean="0"/>
              <a:t>2022-23</a:t>
            </a:r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xmlns="" val="328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6718D5-11A0-6DB4-E293-C32D421A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6442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>
                <a:latin typeface="Arial Narrow" panose="020B0606020202030204" pitchFamily="34" charset="0"/>
              </a:rPr>
              <a:t>Ομιλος</a:t>
            </a:r>
            <a:br>
              <a:rPr lang="el-GR" sz="2800" b="1">
                <a:latin typeface="Arial Narrow" panose="020B0606020202030204" pitchFamily="34" charset="0"/>
              </a:rPr>
            </a:br>
            <a:r>
              <a:rPr lang="el-GR" sz="2800" b="1">
                <a:latin typeface="Arial Narrow" panose="020B0606020202030204" pitchFamily="34" charset="0"/>
              </a:rPr>
              <a:t>ΙστορικοΥ ΑρχεΙου</a:t>
            </a:r>
            <a:br>
              <a:rPr lang="el-GR" sz="2800" b="1">
                <a:latin typeface="Arial Narrow" panose="020B0606020202030204" pitchFamily="34" charset="0"/>
              </a:rPr>
            </a:br>
            <a:r>
              <a:rPr lang="el-GR" sz="2800" b="1">
                <a:latin typeface="Arial Narrow" panose="020B0606020202030204" pitchFamily="34" charset="0"/>
              </a:rPr>
              <a:t>ΠειραματικοΥ ΣχολεΙου ΠανεπιστημΙου ΑθηνΩν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CD22F1-138B-3316-A43A-C5D6D448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367" y="2015732"/>
            <a:ext cx="9635487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el-GR" sz="3200" b="1" dirty="0">
                <a:latin typeface="Comic Sans MS" panose="030F0702030302020204" pitchFamily="66" charset="0"/>
              </a:rPr>
              <a:t>Σας ευχαριστούμε για την προσοχή </a:t>
            </a:r>
            <a:r>
              <a:rPr lang="el-GR" sz="3200" b="1">
                <a:latin typeface="Comic Sans MS" panose="030F0702030302020204" pitchFamily="66" charset="0"/>
              </a:rPr>
              <a:t>σας</a:t>
            </a:r>
            <a:r>
              <a:rPr lang="el-GR" sz="3200" b="1" smtClean="0">
                <a:latin typeface="Comic Sans MS" panose="030F0702030302020204" pitchFamily="66" charset="0"/>
              </a:rPr>
              <a:t>!</a:t>
            </a:r>
            <a:endParaRPr lang="en-US" sz="3200" b="1" smtClean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en-US" sz="3200" b="1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el-GR" sz="3200" b="1" smtClean="0">
                <a:latin typeface="Comic Sans MS" panose="030F0702030302020204" pitchFamily="66" charset="0"/>
              </a:rPr>
              <a:t>Καλό καλοκαίρι!!!</a:t>
            </a:r>
            <a:endParaRPr lang="el-GR" sz="3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l-GR" sz="3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l-GR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76"/>
          <a:stretch/>
        </p:blipFill>
        <p:spPr>
          <a:xfrm>
            <a:off x="233794" y="1660045"/>
            <a:ext cx="2797791" cy="26087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3F14786-3958-404B-B1E4-12C1EBBD6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7783" y="3616654"/>
            <a:ext cx="5568307" cy="26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9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i="1">
                <a:solidFill>
                  <a:schemeClr val="bg1">
                    <a:lumMod val="85000"/>
                  </a:schemeClr>
                </a:solidFill>
              </a:rPr>
              <a:t>Ο πυρετός του αρχείου: Έξι χρόνια λειτουργίας του Ομίλου Ιστορικού Αρχείου Πειραματικού Σχολείου Πανεπιστημίου Αθηνών</a:t>
            </a:r>
          </a:p>
        </p:txBody>
      </p:sp>
      <p:pic>
        <p:nvPicPr>
          <p:cNvPr id="7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4" name="Picture 2" descr="C:\Users\User\Documents\ΑΡΧΕΙΟ ΠΣΠΑ\PSPA_Archive_form.jpg">
            <a:extLst>
              <a:ext uri="{FF2B5EF4-FFF2-40B4-BE49-F238E27FC236}">
                <a16:creationId xmlns:a16="http://schemas.microsoft.com/office/drawing/2014/main" xmlns="" id="{4FC5CBA1-9514-4DAE-AC6C-0E7C226B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02172">
            <a:off x="-179310" y="345244"/>
            <a:ext cx="7398412" cy="5232809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744040">
            <a:off x="6119413" y="3817579"/>
            <a:ext cx="5622878" cy="3702673"/>
          </a:xfrm>
          <a:prstGeom prst="rect">
            <a:avLst/>
          </a:prstGeom>
        </p:spPr>
      </p:pic>
      <p:pic>
        <p:nvPicPr>
          <p:cNvPr id="9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75580">
            <a:off x="6638204" y="968021"/>
            <a:ext cx="6135684" cy="3449638"/>
          </a:xfrm>
        </p:spPr>
      </p:pic>
    </p:spTree>
    <p:extLst>
      <p:ext uri="{BB962C8B-B14F-4D97-AF65-F5344CB8AC3E}">
        <p14:creationId xmlns:p14="http://schemas.microsoft.com/office/powerpoint/2010/main" xmlns="" val="33848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78187">
            <a:off x="-18368" y="521047"/>
            <a:ext cx="3982290" cy="2654860"/>
          </a:xfrm>
          <a:prstGeom prst="rect">
            <a:avLst/>
          </a:prstGeom>
        </p:spPr>
      </p:pic>
      <p:pic>
        <p:nvPicPr>
          <p:cNvPr id="9" name="Picture 5" descr="IMG_7767 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166331" y="1054454"/>
            <a:ext cx="4427984" cy="3252610"/>
          </a:xfrm>
          <a:prstGeom prst="rect">
            <a:avLst/>
          </a:prstGeom>
        </p:spPr>
      </p:pic>
      <p:pic>
        <p:nvPicPr>
          <p:cNvPr id="10" name="Picture 6" descr="IMG_7768 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01972">
            <a:off x="6436169" y="1592790"/>
            <a:ext cx="3426730" cy="4725107"/>
          </a:xfrm>
          <a:prstGeom prst="rect">
            <a:avLst/>
          </a:prstGeom>
        </p:spPr>
      </p:pic>
      <p:pic>
        <p:nvPicPr>
          <p:cNvPr id="11" name="Picture 8" descr="IMG_7769 e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67161">
            <a:off x="8916316" y="2920879"/>
            <a:ext cx="2520280" cy="3126330"/>
          </a:xfrm>
          <a:prstGeom prst="rect">
            <a:avLst/>
          </a:prstGeom>
        </p:spPr>
      </p:pic>
      <p:pic>
        <p:nvPicPr>
          <p:cNvPr id="12" name="Picture 6" descr="20180511_144438 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486" y="3209114"/>
            <a:ext cx="3240360" cy="4847747"/>
          </a:xfrm>
          <a:prstGeom prst="rect">
            <a:avLst/>
          </a:prstGeom>
        </p:spPr>
      </p:pic>
      <p:pic>
        <p:nvPicPr>
          <p:cNvPr id="14" name="Picture 2" descr="C:\Users\User\Documents\ΑΡΧΕΙΟ ΠΣΠΑ\ΟΡΓΑΝΑ ΕΡΓΑΣΤΗΡΙΑΚΑ\IMG_109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6561" y="265588"/>
            <a:ext cx="2803379" cy="2548243"/>
          </a:xfrm>
          <a:prstGeom prst="rect">
            <a:avLst/>
          </a:prstGeom>
          <a:noFill/>
        </p:spPr>
      </p:pic>
      <p:pic>
        <p:nvPicPr>
          <p:cNvPr id="13" name="Picture 2" descr="C:\Users\User\Documents\ΑΡΧΕΙΟ ΠΣΠΑ\Νέος φάκελος (3)\20180518_103611 e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3552" y="2263386"/>
            <a:ext cx="2269361" cy="5102928"/>
          </a:xfrm>
          <a:prstGeom prst="rect">
            <a:avLst/>
          </a:prstGeom>
          <a:noFill/>
        </p:spPr>
      </p:pic>
      <p:pic>
        <p:nvPicPr>
          <p:cNvPr id="15" name="Picture 3" descr="C:\Users\User\Documents\ΑΡΧΕΙΟ ΠΣΠΑ\ΣΦΡΑΓΙΔΕΣ ΟΜΙΛΟΣ\IMG_0542 e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0774" y="4758288"/>
            <a:ext cx="2749900" cy="199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8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ΔΩΡΕΕΣ ΑΡΧΕΙΑΚΟΥ ΥΛΙΚΟΥ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1C79819-3F53-405E-AE49-7DB04E2E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10" y="1853754"/>
            <a:ext cx="10515600" cy="4761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Αναστάσιος </a:t>
            </a:r>
            <a:r>
              <a:rPr lang="el-GR" sz="1600" dirty="0" err="1"/>
              <a:t>Λεγάκις</a:t>
            </a:r>
            <a:r>
              <a:rPr lang="el-GR" sz="1600" dirty="0"/>
              <a:t>, </a:t>
            </a:r>
            <a:r>
              <a:rPr lang="el-GR" sz="1600" dirty="0" err="1"/>
              <a:t>εγγονός</a:t>
            </a:r>
            <a:r>
              <a:rPr lang="el-GR" sz="1600" dirty="0"/>
              <a:t> Διευθυντή Α. </a:t>
            </a:r>
            <a:r>
              <a:rPr lang="el-GR" sz="1600" dirty="0" err="1"/>
              <a:t>Λεγάκι</a:t>
            </a:r>
            <a:r>
              <a:rPr lang="el-GR" sz="1600" dirty="0"/>
              <a:t>   </a:t>
            </a:r>
            <a:r>
              <a:rPr lang="el-GR" sz="1600" b="1" dirty="0"/>
              <a:t>Αριθμός Βιβλίου Εισαγωγής 001</a:t>
            </a:r>
          </a:p>
          <a:p>
            <a:pPr marL="0" indent="0">
              <a:buNone/>
            </a:pPr>
            <a:r>
              <a:rPr lang="el-GR" sz="1600" dirty="0"/>
              <a:t>Αλεξάνδρα Μάνου, εγγονή δασκάλας Α. Μάνου </a:t>
            </a:r>
            <a:r>
              <a:rPr lang="el-GR" sz="1600" b="1" dirty="0"/>
              <a:t>Α.Β.Ε. 002</a:t>
            </a:r>
            <a:r>
              <a:rPr lang="el-GR" sz="1600" dirty="0"/>
              <a:t>   </a:t>
            </a:r>
          </a:p>
          <a:p>
            <a:pPr marL="0" indent="0">
              <a:buNone/>
            </a:pPr>
            <a:r>
              <a:rPr lang="el-GR" sz="1600" dirty="0"/>
              <a:t>Ζωή </a:t>
            </a:r>
            <a:r>
              <a:rPr lang="el-GR" sz="1600" dirty="0" err="1"/>
              <a:t>Μπέλλα</a:t>
            </a:r>
            <a:r>
              <a:rPr lang="el-GR" sz="1600" dirty="0"/>
              <a:t>, </a:t>
            </a:r>
            <a:r>
              <a:rPr lang="el-GR" sz="1600" dirty="0" err="1"/>
              <a:t>πρ</a:t>
            </a:r>
            <a:r>
              <a:rPr lang="el-GR" sz="1600" dirty="0"/>
              <a:t>. Διευθύντρια </a:t>
            </a:r>
            <a:r>
              <a:rPr lang="el-GR" sz="1600" b="1" dirty="0"/>
              <a:t>Α.Β.Ε. 003</a:t>
            </a:r>
            <a:endParaRPr lang="el-GR" sz="1600" dirty="0"/>
          </a:p>
          <a:p>
            <a:pPr marL="0" indent="0">
              <a:buNone/>
            </a:pPr>
            <a:r>
              <a:rPr lang="el-GR" sz="1600"/>
              <a:t>Ασπασία Λόη, συγγενής εκτελεσθέντα Δημητρίου Λόη </a:t>
            </a:r>
            <a:r>
              <a:rPr lang="el-GR" sz="1600" b="1" dirty="0"/>
              <a:t>Α.Β.Ε. 006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Γιάννης Τριανταφύλλου, απόφοιτος  </a:t>
            </a:r>
            <a:r>
              <a:rPr lang="el-GR" sz="1600" b="1" dirty="0"/>
              <a:t>Α.Β.Ε. 007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Ειρήνη Χωρέμη, εγγονή Επόπτη Κ. Σπετσιέρη </a:t>
            </a:r>
            <a:r>
              <a:rPr lang="el-GR" sz="1600" b="1" dirty="0"/>
              <a:t>Α.Β.Ε. 008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Κυριακού Κατερίνα, εκπαιδευτικός </a:t>
            </a:r>
            <a:r>
              <a:rPr lang="el-GR" sz="1600" b="1" dirty="0"/>
              <a:t>Α.Β.Ε. 009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Γιάννης </a:t>
            </a:r>
            <a:r>
              <a:rPr lang="el-GR" sz="1600" dirty="0" err="1"/>
              <a:t>Μοάτσος</a:t>
            </a:r>
            <a:r>
              <a:rPr lang="el-GR" sz="1600" dirty="0"/>
              <a:t>, γιός αποφοίτου </a:t>
            </a:r>
            <a:r>
              <a:rPr lang="el-GR" sz="1600" b="1" dirty="0"/>
              <a:t>Α.Β.Ε. 011</a:t>
            </a:r>
            <a:endParaRPr lang="el-GR" sz="1600" dirty="0"/>
          </a:p>
          <a:p>
            <a:pPr marL="0" indent="0">
              <a:buNone/>
            </a:pPr>
            <a:r>
              <a:rPr lang="el-GR" sz="1600" i="1" u="sng"/>
              <a:t>Αντίγραφα </a:t>
            </a:r>
            <a:r>
              <a:rPr lang="el-GR" sz="1600" i="1" u="sng" dirty="0"/>
              <a:t>αρχειακών </a:t>
            </a:r>
            <a:r>
              <a:rPr lang="el-GR" sz="1600" i="1" u="sng"/>
              <a:t>τεκμηρίων: </a:t>
            </a:r>
            <a:r>
              <a:rPr lang="el-GR" sz="1600"/>
              <a:t>Ιστορικό </a:t>
            </a:r>
            <a:r>
              <a:rPr lang="el-GR" sz="1600" dirty="0"/>
              <a:t>Αρχείο Πολιτιστικού Ιδρύματος Ομίλου Πειραιώς  </a:t>
            </a:r>
            <a:r>
              <a:rPr lang="el-GR" sz="1600" b="1" dirty="0"/>
              <a:t>Α.Β.Ε. 004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Ιστορικό Αρχείο Πανεπιστημίου Αθηνών </a:t>
            </a:r>
            <a:r>
              <a:rPr lang="el-GR" sz="1600" b="1" dirty="0"/>
              <a:t>Α.Β.Ε</a:t>
            </a:r>
            <a:r>
              <a:rPr lang="el-GR" sz="1600" b="1"/>
              <a:t>. 005</a:t>
            </a:r>
            <a:r>
              <a:rPr lang="el-GR" sz="1600"/>
              <a:t>,        Ιστορικό </a:t>
            </a:r>
            <a:r>
              <a:rPr lang="el-GR" sz="1600" dirty="0"/>
              <a:t>Αρχείο Λυκείου Ελληνίδων </a:t>
            </a:r>
            <a:r>
              <a:rPr lang="el-GR" sz="1600" b="1" dirty="0"/>
              <a:t>Α.Β.Ε. 010</a:t>
            </a:r>
            <a:endParaRPr lang="el-GR" sz="1600" dirty="0"/>
          </a:p>
        </p:txBody>
      </p:sp>
      <p:pic>
        <p:nvPicPr>
          <p:cNvPr id="8" name="Picture 2" descr="C:\Users\User\Documents\ΑΡΧΕΙΟ ΠΣΠΑ\ΑΛΕΞΑΝΔΡΑ ΜΑΝΟΥ\thumbnai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08890" y="821091"/>
            <a:ext cx="3558288" cy="5495578"/>
          </a:xfrm>
          <a:prstGeom prst="rect">
            <a:avLst/>
          </a:prstGeom>
          <a:noFill/>
        </p:spPr>
      </p:pic>
      <p:pic>
        <p:nvPicPr>
          <p:cNvPr id="9" name="Picture 14" descr="20171026_135138 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79818">
            <a:off x="5432472" y="2676634"/>
            <a:ext cx="3774166" cy="236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MG_7775 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8645">
            <a:off x="6060884" y="4678731"/>
            <a:ext cx="3272423" cy="21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3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1711">
            <a:off x="2500888" y="1157945"/>
            <a:ext cx="4318209" cy="610658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01593">
            <a:off x="2368465" y="752581"/>
            <a:ext cx="3974982" cy="562121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7425" y="698118"/>
            <a:ext cx="4297602" cy="286506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44068">
            <a:off x="-292259" y="-52097"/>
            <a:ext cx="5574585" cy="7883286"/>
          </a:xfrm>
          <a:prstGeom prst="rect">
            <a:avLst/>
          </a:prstGeom>
        </p:spPr>
      </p:pic>
      <p:pic>
        <p:nvPicPr>
          <p:cNvPr id="12" name="Picture 3" descr="C:\Users\User\Documents\ΑΡΧΕΙΟ ΠΣΠΑ\ΟΜΙΛΟΣ\ΦΩΤΟΓΡΑΦΙΕΣ ΜΑΣ\IMG_064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9982" y="3761190"/>
            <a:ext cx="4499674" cy="291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4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4748" y="449476"/>
            <a:ext cx="4370951" cy="618303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b="1" i="1">
                <a:solidFill>
                  <a:schemeClr val="bg1">
                    <a:lumMod val="85000"/>
                  </a:schemeClr>
                </a:solidFill>
              </a:rPr>
              <a:t>Όμιλος Ιστορικού Αρχείου Π.Σ.Π.Α.:  Έκτο έτος λειτουργίας</a:t>
            </a:r>
          </a:p>
        </p:txBody>
      </p:sp>
      <p:pic>
        <p:nvPicPr>
          <p:cNvPr id="6" name="Θέση περιεχομένου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394887"/>
            <a:ext cx="4408226" cy="62323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7890">
            <a:off x="2512021" y="4408792"/>
            <a:ext cx="3969542" cy="265567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0999376">
            <a:off x="9094848" y="51122"/>
            <a:ext cx="3105383" cy="30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652087">
            <a:off x="8953058" y="1988889"/>
            <a:ext cx="3276539" cy="25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298735">
            <a:off x="9232638" y="4022042"/>
            <a:ext cx="2842517" cy="279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32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95533"/>
            <a:ext cx="12192000" cy="27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0" y="4094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700" i="1">
                <a:solidFill>
                  <a:schemeClr val="bg1">
                    <a:lumMod val="85000"/>
                  </a:schemeClr>
                </a:solidFill>
              </a:rPr>
              <a:t>Ο πυρετός του αρχείου: Έξι χρόνια λειτουργίας του Ομίλου Ιστορικού Αρχείου Πειραματικού Σχολείου Πανεπιστημίου Αθηνών</a:t>
            </a:r>
          </a:p>
        </p:txBody>
      </p:sp>
      <p:pic>
        <p:nvPicPr>
          <p:cNvPr id="10" name="Θέση περιεχομένου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94" y="0"/>
            <a:ext cx="513989" cy="65092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Μονιμη εκθεση</a:t>
            </a:r>
            <a:br>
              <a:rPr lang="el-GR"/>
            </a:br>
            <a:r>
              <a:rPr lang="el-GR"/>
              <a:t>αρχειακου </a:t>
            </a:r>
            <a:r>
              <a:rPr lang="el-GR" smtClean="0"/>
              <a:t>υλικου</a:t>
            </a:r>
            <a:endParaRPr lang="el-GR"/>
          </a:p>
        </p:txBody>
      </p:sp>
      <p:pic>
        <p:nvPicPr>
          <p:cNvPr id="11" name="Θέση περιεχομένου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59747" y="650920"/>
            <a:ext cx="4748315" cy="316554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78BAFB45-3CCD-4064-82E7-0CA7B19D0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663717">
            <a:off x="7645045" y="3245341"/>
            <a:ext cx="3820607" cy="3939146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923" y="1907554"/>
            <a:ext cx="7277598" cy="4838828"/>
          </a:xfrm>
        </p:spPr>
      </p:pic>
    </p:spTree>
    <p:extLst>
      <p:ext uri="{BB962C8B-B14F-4D97-AF65-F5344CB8AC3E}">
        <p14:creationId xmlns:p14="http://schemas.microsoft.com/office/powerpoint/2010/main" xmlns="" val="10451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TM10001114[[fn=Συλλογη]]</Template>
  <TotalTime>4524</TotalTime>
  <Words>1698</Words>
  <Application>Microsoft Office PowerPoint</Application>
  <PresentationFormat>Προσαρμογή</PresentationFormat>
  <Paragraphs>260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Gallery</vt:lpstr>
      <vt:lpstr>Διαφάνεια 1</vt:lpstr>
      <vt:lpstr>Hall of fame! Οι μαθητριεσ και οι μαθητεσ του ομιλου μας</vt:lpstr>
      <vt:lpstr>Διαφάνεια 3</vt:lpstr>
      <vt:lpstr>Διαφάνεια 4</vt:lpstr>
      <vt:lpstr>Διαφάνεια 5</vt:lpstr>
      <vt:lpstr>ΔΩΡΕΕΣ ΑΡΧΕΙΑΚΟΥ ΥΛΙΚΟΥ</vt:lpstr>
      <vt:lpstr>Διαφάνεια 7</vt:lpstr>
      <vt:lpstr>Διαφάνεια 8</vt:lpstr>
      <vt:lpstr>Μονιμη εκθεση αρχειακου υλικου</vt:lpstr>
      <vt:lpstr>Εορτασμοσ παγκοσμιασ ημερασ αρχειων 9 ιουνιου</vt:lpstr>
      <vt:lpstr>Διαφάνεια 11</vt:lpstr>
      <vt:lpstr>Διαφάνεια 12</vt:lpstr>
      <vt:lpstr>ΣΥΝΕΡΓΑΖΟΜΕΝΟΙ ΦΟΡΕΙΣ</vt:lpstr>
      <vt:lpstr>2022-23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E-Twinning ΣΧΟΛ/ΑΡΧΕΙΟ</vt:lpstr>
      <vt:lpstr>E-Twinning forum</vt:lpstr>
      <vt:lpstr>Διαφάνεια 29</vt:lpstr>
      <vt:lpstr>Διαφάνεια 30</vt:lpstr>
      <vt:lpstr>Διαφάνεια 31</vt:lpstr>
      <vt:lpstr>Διαφάνεια 32</vt:lpstr>
      <vt:lpstr>Ομιλος ΙστορικοΥ ΑρχεΙου ΠειραματικοΥ ΣχολεΙου ΠανεπιστημΙου ΑθηνΩν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Giorgos Doulfis</dc:creator>
  <cp:lastModifiedBy>Giorgos Doulfis</cp:lastModifiedBy>
  <cp:revision>141</cp:revision>
  <dcterms:created xsi:type="dcterms:W3CDTF">2022-11-14T14:49:52Z</dcterms:created>
  <dcterms:modified xsi:type="dcterms:W3CDTF">2023-05-24T15:00:03Z</dcterms:modified>
</cp:coreProperties>
</file>